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5"/>
  </p:notesMasterIdLst>
  <p:handoutMasterIdLst>
    <p:handoutMasterId r:id="rId56"/>
  </p:handoutMasterIdLst>
  <p:sldIdLst>
    <p:sldId id="259" r:id="rId2"/>
    <p:sldId id="267" r:id="rId3"/>
    <p:sldId id="260" r:id="rId4"/>
    <p:sldId id="268" r:id="rId5"/>
    <p:sldId id="269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264" r:id="rId51"/>
    <p:sldId id="270" r:id="rId52"/>
    <p:sldId id="256" r:id="rId53"/>
    <p:sldId id="265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</p14:sldIdLst>
        </p14:section>
        <p14:section name="ch01 introduction" id="{41D72020-45DF-4A0F-9E4D-CC594BB7428C}">
          <p14:sldIdLst>
            <p14:sldId id="260"/>
            <p14:sldId id="268"/>
          </p14:sldIdLst>
        </p14:section>
        <p14:section name="ch02 retionale for alignment" id="{8EDFC87D-2B40-4630-9CA4-CE22F949CA5F}">
          <p14:sldIdLst>
            <p14:sldId id="269"/>
            <p14:sldId id="266"/>
          </p14:sldIdLst>
        </p14:section>
        <p14:section name="03 Intro of ArchiMate" id="{1BA62E3F-A39A-4FD8-B146-E5FAF18E029C}">
          <p14:sldIdLst>
            <p14:sldId id="271"/>
            <p14:sldId id="272"/>
            <p14:sldId id="273"/>
            <p14:sldId id="274"/>
            <p14:sldId id="275"/>
          </p14:sldIdLst>
        </p14:section>
        <p14:section name="04 Align SABSA and ArchiMate" id="{9C93800C-0455-4EDE-A0CA-AD2CC121C00E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05 The Motivation Aspect" id="{4C7AAAF2-01E9-4C19-B19A-918FFC06FD03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deling Contextual Security Archi." id="{2209B7F5-0F5E-43F5-95D8-F338FE6CFB65}">
          <p14:sldIdLst>
            <p14:sldId id="309"/>
            <p14:sldId id="310"/>
            <p14:sldId id="311"/>
            <p14:sldId id="312"/>
            <p14:sldId id="313"/>
          </p14:sldIdLst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7" autoAdjust="0"/>
    <p:restoredTop sz="96247" autoAdjust="0"/>
  </p:normalViewPr>
  <p:slideViewPr>
    <p:cSldViewPr snapToGrid="0">
      <p:cViewPr varScale="1">
        <p:scale>
          <a:sx n="46" d="100"/>
          <a:sy n="46" d="100"/>
        </p:scale>
        <p:origin x="8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622EC-7891-9C01-6E23-6630F0EE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28C26-91FE-00F7-22B8-85899EE14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6D9D3-43AA-10BB-B9D5-B429AD595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17CA7-58B7-E58F-65B8-B03D39199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9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AECD-4917-9792-71D6-D865FB37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23241-A8A4-F7B2-68F6-4401CF46C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6EEDB-FDFD-64F8-0484-67B8AED64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BED24-96C9-F5C3-A3CF-1E52E6073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8D19-AAC9-0629-63A3-E67A1997A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5C9BD-4C34-0675-5461-88A7835F1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41162-45A5-2B8A-6582-87E6A6A5A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0BE0-103F-DB57-0C25-3FD9E4849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3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B777-FDAC-9B10-4AA1-0597751E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086C8-6BD1-2953-4922-CE21E63CA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B2BF3-08EE-B8E7-89EF-83C152FE0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A5ED-3848-4AB9-E362-451571045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25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BFED1-536B-C023-E757-82E3EDC56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95181-0130-9A01-9716-0CBB519D9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E6CEF-B829-E4F8-FBCB-1D5B4A456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4BE4-24A2-2799-772A-07E11A07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67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D75A9-C8CB-2DE0-234F-E88065E4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086CE-4B16-657B-86E7-F8CDA93AC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DB7D0-2DB7-D50D-3B46-193402BBF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ED23B-A0FD-111D-84BD-0BBF39B31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80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1E16D-53A7-3FD0-D582-32CA5E0B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78353-8671-8614-18F5-CB5A8EB3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65558-E6BA-FAE7-FE9F-A423FC7AE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2F31E-5FF0-30DF-3279-65E571307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5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FDA75-A305-19AE-038A-977164CFD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17469-CB97-9960-BECE-4B6F22587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43C32-F816-431D-0459-D1363FEF2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92807-1605-C292-CCE1-905423CF3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37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B4F5A-6959-1A14-FC2A-28504FFC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7A2F3-87F5-FA2F-9711-404F8774D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66ECB-E4FE-EFBD-29C0-0DA805BB8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F380C-9338-8D57-8C8E-1D5352D9D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C044A-575C-5A13-8B9E-06E459DB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80648-E870-839E-ED5E-B4CB75B92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4AC61-5C7C-67F0-218E-FD3AE695C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F676-E305-89DB-161F-366B7140E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98A3-CAC2-1563-3E5F-8A2D0A9F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7E39E-99AF-2D61-1F42-1D9DA2A7E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F5E38-5D9C-7908-F8F2-B0881136B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0A48B-1C6C-8FC9-C950-4FE5A3E42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1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49C6D-E24C-E45D-D04A-B69399418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443D1-EF08-A13B-9C9F-523958568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DC1FE-6C06-584C-2821-DE3BF1AB3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9380-A20E-FC70-7F9C-8CFC108CC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36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20EF-01D2-E459-247B-FD1165481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77E5D-FBB2-9444-9A54-5340BD790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C03E5-F8C0-3C08-E48D-55D88BD86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90183-01BD-0EB9-0F09-874D3F312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9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F902-D3E1-F8CF-BF2D-C88779CA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32FE7-B4D5-14B6-7116-52A53ABE7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53879-9E64-881E-5CF7-00BD6AEA1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995C-93C0-9830-8D61-96955750D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11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2C9D-5252-C5EF-DBE9-C07EFA327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BA9C0-A120-39AA-8406-94283D53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08065-8D41-157D-FD6A-B310C3426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4B7AA-A800-3192-670E-8E62B962D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15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1AC3B-E677-840B-5BD7-E9F69DEC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6DBFB-DFA1-8FC3-FC25-ADED935AF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80C1E-E7E5-9116-B1CF-28FC8041E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2C2D-E544-A5CA-2C7C-5C556BAF3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0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50499-D3C3-5F11-5D1F-DCD90ECE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4753D-5F83-6D3A-0BFA-8E58358F4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7EBF9-F436-068B-AADA-4EAAFE289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C90F9-E138-4B4B-C4F7-F59EF60E2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1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4BFF5-641F-C01B-1FBA-09CCED457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C0DCA-7906-FCE5-3E88-1381E85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23655-AC39-8DAA-9300-9E3845CCC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D1F96-C150-4B84-987F-D3E46FB6B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49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80CD-3416-95E9-26E9-2B4AB32F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7CAC4-8EC2-DCBC-72C4-E5562E3E0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3F42D-8686-9D2C-BA05-3690F8421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A36DB-5E76-A06C-7492-E4DF880C2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0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B946-1C2C-E45E-CA30-322D824C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1A59A-65FC-26D9-3404-625A410EE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D1F20-22BF-18D5-EBBA-1887DB316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73F68-8E1A-AF0D-809A-D2C971F47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26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1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B61AB-DF67-EDAF-C80F-DC99641F3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C5884-7C4F-10C2-8F30-05B7BFB66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5E55A-4E15-9B3A-4ED2-9A7E24AB6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52165-DBBB-324D-3E52-F640305F9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43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67261-EA4F-D51A-5EBF-39CA37460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BF305-678E-0122-7CA5-88B90845C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3D138A-F528-E10F-5CD4-D67E7957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85F0-16DD-6416-AC1B-3FEDC8CAE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97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20478-5E52-7442-CAE8-31880D9AD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632B4-99DF-8F1A-E97A-89E48D631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0D6111-5670-C6C9-F478-0BBAE884C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8FEFD-5810-925C-CC89-94D102F73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99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67596-3B57-D042-7AD0-C0521A23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9F909-0EBA-64D9-9924-F86B7A929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377B-9E41-5818-015F-984247820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0F1F2-E932-74A0-7A46-8DEC23CFA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CEBE-35BE-C102-591A-9547C07D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A0A0D-0489-7D37-2862-3D98E3522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9ED27-F75F-A454-6F7F-D41D40509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158D9-773C-C695-E46F-0CD0FB0DC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67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8587F-8D91-72B9-998A-1493E62E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FB9A7-41BF-E64B-A894-DB31AFB92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0BA09-1005-C55C-91F4-88EE047D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DDCA8-CCAE-170B-48FE-4F7428BF3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47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09809-277D-6B6C-A1C6-1391ECC55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ED441-F8BF-6542-B547-90EAE418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C8AE4-0D76-8C39-236C-7AF7E7E61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2446C-CDC5-6633-1628-FD20868A4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52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79783-530D-B476-BBDE-2C75A60C9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0F5F6-F3BF-5888-54C1-664A8C1A0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FC34E-3281-E966-C93B-615FCE7CF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32747-2662-7BB3-2251-4623BAA0D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11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88F00-2078-EAC3-6C57-13D3E744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4C90B-3E50-86C3-DE2E-9DF287DBD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FF282-3821-DE60-BFFF-BE2B9DE1C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DE073-AD64-CAE4-8159-0AC8F0DEF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48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BF2C8-011D-0488-3815-878994CAA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897321-B190-0DD0-1A13-649CDF38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1ECB9-A520-CA61-0CBF-3D35E669E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C4CEF-E131-BF98-BC67-06CA8F44F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2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FC754-5874-3B5D-DF1B-116E5A76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A78FE-133D-F851-7863-B955083B8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63B55-9348-E6D6-4ACE-D3C4DD15D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84D13-CB3B-623E-CF1A-15066D101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F42A-A4F7-64FC-59A4-9C010FF3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ABE6E-0F30-B66E-E8B9-0D52B95D5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41FC0-14C1-D5A3-6A59-5E1DE765F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60C6-2B6C-8A00-1D95-62684CFBD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30907-1CEE-7198-61E1-CF2146FE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49628-22A8-5426-16CC-D06BF4C5E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07702-F7F6-C349-36D9-6B6B57C47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E7EA-5099-EFE3-B8A6-48046E699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8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67D6-A5DF-470F-F908-14495D131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328CF-7C6F-6045-3ECD-EC9981C47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ABA2A-1966-B763-D3D2-1963A9BEB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F6C2E-DE35-D537-6513-B2CFC55FC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82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A195-6B1B-1321-1564-AE1B9D33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84FB2-4987-CBC6-620D-1550C8500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345A1-5501-C211-DB5D-C74DBA476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3571-BD82-7693-22C3-F894EE203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4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2351-C533-A9C3-70F8-0C782B801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97F42-50E4-06B6-4A62-22F8F324C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E0DBC-88B0-E728-5929-FE048DF71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83D0B-48D6-ACD6-CDAD-38C6446C9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0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11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3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6.png"/><Relationship Id="rId7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2A0-2974-3EA1-9A21-E952CF67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708A03-544F-9DB6-6C47-19CA98D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3.4 ArchiMate Language Customization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4EC56-67E2-B9A9-5020-AB6E7F094CC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FFE14-5B44-7D95-4A33-8AD0B693EC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25C6EA7-2813-2B4D-AAAE-B15D3119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285CDC-3DA8-6C57-8C95-94BCA8696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258ADD92-E1BD-82E8-E491-43BC1067034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B84FE1-32FF-5B1B-299E-93CDE1C5139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4267F-4AD7-7AFF-79F9-1FBED53B0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899" y="1741709"/>
            <a:ext cx="8212040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D0225-F6E6-9698-A391-98DAB309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449" y="4251104"/>
            <a:ext cx="8482920" cy="166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DF42584-1943-4049-ED1B-538EE8AC3C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1DE1-1449-776A-D9C9-71136686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327FAD-559C-E4C0-60B4-8B73A509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3.5 The ArchiMate Full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35A8A-ED48-250E-3A7B-83E1152314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701792-2E0D-C0F4-11E2-D5F5EF430F9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5228A78-8064-6A35-1140-8F3A489B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D6D5817-2560-A059-29A9-6696039E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C8ABF7-9B99-E43C-B9E6-7751EB7E4BD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603B75-5F84-CB47-082C-1E06A31363C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A190AF-9A43-929B-A63A-0993A0C6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939" y="1741709"/>
            <a:ext cx="5137959" cy="492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BAEE-3155-AB1E-F9E5-F39641221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89" y="1427516"/>
            <a:ext cx="4475145" cy="2830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0FE91-7035-A8CE-8E79-EC54DD81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19" y="3567166"/>
            <a:ext cx="3823442" cy="3250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91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D5B3-540B-8215-4632-4FE02210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2BAA6C-5FF8-5298-257E-84825E0B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4.1 Intro to the Security Overlay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DAAEA-754C-9EB8-B8A7-205A794C256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2BDFEA-DE0F-5DD1-A51D-987447781A2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CC5F34C-8C5C-AB3D-0575-8564F4B8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44A8C03-A735-92D0-F0B0-18061BDF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FECED136-8B88-F14F-DF6E-9CA478F06D5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846635-601C-44BD-0D72-E991A5E95DF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752DB6E-8DA7-32FF-C027-7C75E5958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5554" y="1741709"/>
            <a:ext cx="5927302" cy="491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0F526C-C72C-7213-D5F1-D6A3132D818C}"/>
              </a:ext>
            </a:extLst>
          </p:cNvPr>
          <p:cNvSpPr txBox="1"/>
          <p:nvPr/>
        </p:nvSpPr>
        <p:spPr>
          <a:xfrm>
            <a:off x="7194621" y="2160397"/>
            <a:ext cx="44514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Security Overlay is a set of security profiles for existing ArchiMate elements, supplemented by a set of new stereotyped elements, to express security concepts.</a:t>
            </a:r>
          </a:p>
        </p:txBody>
      </p:sp>
    </p:spTree>
    <p:extLst>
      <p:ext uri="{BB962C8B-B14F-4D97-AF65-F5344CB8AC3E}">
        <p14:creationId xmlns:p14="http://schemas.microsoft.com/office/powerpoint/2010/main" val="1852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4550F-8B3C-8288-21E5-815B4D4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42AC49-2B5F-27CA-30E8-798B4422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4.2 An Overview of the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D9D20-AAE6-AE9C-FD86-0D769B1327B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E3EFC-DD4E-10E3-039C-2A12E43A746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41C5FB9-7177-7DD3-81D8-184F087B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0B8D4DE-BCF9-8D65-8BA7-1C52D96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04F047A-2767-1A4A-4EEC-EB750B8C13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83B535-42AE-2739-1224-D3584533A3B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B9D31C-99DF-8BAC-61F8-5E161BAF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2" y="1704180"/>
            <a:ext cx="6008651" cy="498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E7EF48-4906-E9BB-FE0E-940CC6728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349" y="3920024"/>
            <a:ext cx="5676238" cy="2683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771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D3425-4DD9-F5AA-055D-740C8FBA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0EEC69-281A-7668-DB91-0FDFA4BE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CDC72-68F3-3335-69AC-F8B0BB9AAD5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34507-954A-511A-CFC3-82F8666C6CF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1BB759-9E84-A0B7-7BEB-F4BCAA5A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30EAB4B-4339-54AF-874D-465E8BA1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5815377-A615-71A1-3B70-DD511E131D2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90738C-4C13-8043-2973-DDD2AB8D544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FBBE22-F8CE-B635-2BC0-D626987DE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74743" cy="4978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70E09-4AE1-B033-B433-009F32A6C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781" y="4113217"/>
            <a:ext cx="5570136" cy="26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9D9388D-F2E6-25E3-2BDF-9CFFCA3A99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6408-2C90-1C28-169D-FCB1E6CD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7FA5C3-E0D3-2276-1BA6-6889ED0F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D8449-21F7-4BF8-F9CA-5DCF8F542B2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C90CF-7C85-8394-8B58-8790054633C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2B90123-2431-7F60-5DAF-82C672C9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2492591-0189-F95A-9809-A40ADD7B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BE774B-0EC0-70EB-B0DC-3F71193642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8D5098-A1E4-0C42-91E0-2E9FC21842A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B0766C-AD1E-CA2A-D16E-C41912F0C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4166" y="1741709"/>
            <a:ext cx="716817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8FCE7D-55FD-448C-9B7D-478F33AB8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523" y="4590695"/>
            <a:ext cx="7640095" cy="1908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DBF800FA-636E-2F37-2829-C9BA0AA209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4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524E-600E-7D4F-0A7F-D9D62379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0FE5BB-C127-64B1-B6C7-B67C05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02B03-E5D2-5ED3-E4C1-4438CE9DA2C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3EDFE4-7559-2462-5892-C612990D273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A733C65-5D1A-82E0-373F-85601DDA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16DAB46-9AA4-56CA-3623-D8CD2751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4A67F2-9AB6-19D1-8345-F305084F0BD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8A9BE8-66FA-69CE-E1ED-603C9EDD7FC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EEE5E9-22D6-F5E5-A5DA-1A3C89551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7238818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211887-ABAA-6F36-82EB-08A7E6EF5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485" y="3852695"/>
            <a:ext cx="4570247" cy="2693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164AE6FE-7D86-AEA9-54D1-65921E6DDB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0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889B-1DF1-0ED6-E97D-4625E285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8A7F07-6786-D241-EA3E-A1A9BE6E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4.3 Risk &amp; Security Modeling – Figure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CB8AF-325E-C9B6-915D-6152A868B55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E29CBD-1B78-E7C1-9EB0-7EE2D709E84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F04E1E5-AB30-3A78-76D5-27F578E1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6C6A20A-1C23-7BD7-601C-29823B76A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A675FEF-D061-4DFB-9D60-6CC8D8DF6EBF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6786E1-124D-9416-1051-33271451F32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5B9225-10A8-78E7-DF84-80B8AB77C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1622" y="1741709"/>
            <a:ext cx="7135464" cy="485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11CECF-444E-3667-75CF-B06C05730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760" y="4472259"/>
            <a:ext cx="7958295" cy="2169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A197875F-10D6-54FA-F61F-A953D9E26A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61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FB499-CEE5-F36B-EC47-C873DAA0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76D7E71-157D-B36F-64E7-DA23951C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04 Aligning SABSA and ArchiMate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4.4 Basic Element and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40943-F8AE-5FAD-AA97-BEF401172621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33179F-585B-6771-C41A-B02CC8A6B4E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87EBD80-2E17-DE0A-42AE-8094F2B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D796A13-2719-01FA-C35F-B46AE49D5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703A0F1-A993-E1A2-966E-52C767BA5A8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699DFA-3D81-E595-22E1-775B48780CA1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54B479-049F-2C37-B374-6B969A8ED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8997" y="1741709"/>
            <a:ext cx="6063254" cy="5003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F2BDDD-DF4B-C80D-82E1-5F00AAFA77AE}"/>
              </a:ext>
            </a:extLst>
          </p:cNvPr>
          <p:cNvSpPr txBox="1"/>
          <p:nvPr/>
        </p:nvSpPr>
        <p:spPr>
          <a:xfrm>
            <a:off x="7275007" y="2532185"/>
            <a:ext cx="3526928" cy="222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identifier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isAbstract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Stereotype / stereotypeOf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asis MT Pro Black" panose="02040A04050005020304" pitchFamily="18" charset="0"/>
              </a:rPr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21657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E830-0E06-3C31-EF51-26483437F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77E674-A43F-65A7-2F50-A382A5B9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4C5B9-7F63-2FF2-EC3E-BDE46EAA4ED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52AEB3-F3F8-40F3-38B7-8E4F1397B79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A14EB5DA-74B8-F995-7C35-9D1B46696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CCD91F-4D7F-817A-FE4B-BAE7BA10B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EF270EE-93AF-4D9B-0870-905BD321B15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CCE4CC-25B2-8EC1-4C18-E0CBF53EAA5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7462202-ED14-3F76-3ACF-29F75FE0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4406" y="1329135"/>
            <a:ext cx="7113115" cy="5317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A23939-FCB2-4BC2-3BAD-27400DFF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558" y="4746589"/>
            <a:ext cx="5429459" cy="1564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3A71377-FD89-C275-80C4-FE0CF01745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2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75FAB-DC07-2282-FDE3-0C909CC33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40B22F-EECE-B478-87DB-6CFC3200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Figure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A5AAC-C814-FBF0-9BA3-E9B89657135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E0E167-A613-7495-1597-856B231780DC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E3D0324-5BA1-5083-088D-2977AB105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5BCC21B-248F-F24D-E92B-FC3CD668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CCEE977-D612-FE00-E058-4CE37313AFF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1A354-E4B1-A3D8-0552-84BC22FECA5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FD0F84-3C67-4ADA-31B2-AEEF2E01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4934" y="1741710"/>
            <a:ext cx="6669105" cy="4794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3E5042-4A92-B95D-9109-48944538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210" y="2592475"/>
            <a:ext cx="7166436" cy="25731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06E412-D7FB-81EE-1200-D146CA9B204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" y="5617634"/>
            <a:ext cx="599195" cy="45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21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1FD2-4F86-9C2B-CFFE-C0224FDA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C5A6A85-988D-8D77-EB23-A7902752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 Value &amp; Loss – Table 10: Schema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545CD-1927-1015-CCC5-38C39298259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BA29D0-856A-5651-E688-FB47C876C9F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A64E80D-2F66-199B-5F8A-DD338E82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A07C6DD-D90A-F3A0-92E6-6EF98A70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527AAF0-5B95-A693-09EE-BBC40B68227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1A08C-3A99-0DB2-7EB1-FB3FE9FD8E9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3E9F857-18BD-DAC1-9EDA-181BF4B8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6822" y="1741710"/>
            <a:ext cx="6890264" cy="4942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C9982D-740E-E0A9-4269-27F4CC843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449" y="2103978"/>
            <a:ext cx="4859167" cy="4464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586EE4F7-80E4-9E34-8D27-4FCE02C4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65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0727-5748-AAC8-A7F1-613B964B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C90C3C3-62FC-D585-01EA-86DE57AE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5.2 Value Chain – Figure 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D88C6-276E-6816-4636-BB0061A5438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E163E6-A368-C1A3-9CE9-07D00A32E32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F069EF7-F68A-68FB-9583-1B5A8A58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5524ED7-C7BF-19B2-2E39-5E1654F89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786B3016-E6CF-F066-34A8-2EAF7C2B8FF2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E9EA4A-01B2-988E-440D-2B7E594E696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1EF657-DE92-4296-06C8-06F52CCF1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9884" y="1741710"/>
            <a:ext cx="6715605" cy="496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BF461-00DD-2392-02D7-B45F2EBFE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193" y="2790945"/>
            <a:ext cx="6031115" cy="3602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F5B061D3-18FA-BED4-A1B0-A10FEE48D2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2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69A1-7D61-5105-3ADD-3B7C2B26F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C645885-C486-7BEC-74EC-5896BAD4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5.2 Value Chain – Table 11: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4BBBF-AD43-4D89-ACCA-656F51ADFF45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EBF744-B6A9-7CC1-9E05-812F656A511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99913F7-A2A9-E65B-FBE2-FDF4466E7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82C54C9A-0C13-E65A-0EA3-D621CFB5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B1B58D8-20FF-E8FF-B605-70D56C8DC9A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CA76BC-A1A6-CC2C-399E-92F9C5D9F43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9FB1722-12FA-9430-751B-88F582EA6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45022" y="1754269"/>
            <a:ext cx="6681677" cy="4924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6E4B8E-E6DE-4132-3D66-F8829CBE9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699" y="1650778"/>
            <a:ext cx="3779861" cy="4781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02585D5C-BD4E-47F0-D4FA-9DF5D561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7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CC429-D8BB-EB48-EACE-AF1DBA47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12C66EC-274A-BD5C-0F42-38972EF8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SABSA Business Attributes – Figure 13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CE105-014E-82CC-2F84-D80287C0B636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E14252-8B23-E8B1-2EDB-CD66E8BAEED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9FC9D020-F1F1-98B2-510D-31F16FB0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45A4617-2FCA-6493-DBEF-6AC977760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2771B4F-FF0B-5021-56A2-8085D832955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1A4450-A9F4-4473-8143-7225983EEE6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711227-EE45-CA9E-25E5-8AF2E104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083" y="1741709"/>
            <a:ext cx="6902794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99C30-2230-7F85-9F5C-CB78008ED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371" y="3107451"/>
            <a:ext cx="6096000" cy="3218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28256F94-DC80-32A0-C6CC-F62BBB39AD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0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B21C3-DFBB-BD1D-2735-A4A394D9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59508E2-2B7C-574D-7728-68C61A35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SABSA Business Attributes – Table 12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A5F82-84DC-3D33-2742-1F8E66EF032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31B1C1-8596-D7B4-3E5D-F501D450327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CC87C883-FB08-DDD3-EF6C-2B938684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578B55A-45EE-5A86-B40D-C07F7ECAB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F96FB79-02FC-1855-2DCA-3432BE2DE2E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8A00ED-2013-B49E-5D8F-C88881512C3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3B00D3-E139-9FA6-6B06-FBF5F514A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2961" y="1741710"/>
            <a:ext cx="7022915" cy="501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91406D-F582-A398-587D-B88C23E35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424" y="1853754"/>
            <a:ext cx="4075883" cy="4575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2" descr="Json Icon Png #2421 - Free Icons Library">
            <a:extLst>
              <a:ext uri="{FF2B5EF4-FFF2-40B4-BE49-F238E27FC236}">
                <a16:creationId xmlns:a16="http://schemas.microsoft.com/office/drawing/2014/main" id="{31E21700-C920-0BA3-EA2D-3DBD5D95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EBFA-FA73-6D48-7294-F2C39176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015E55-6A1B-1491-50DD-7C83AD0C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C0C89-06B2-2A49-FC09-64BBD95A4865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592C3A-CD6C-BD2C-5584-F31215B9F84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51E057D-05B7-1227-80EA-7A019C37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0994280-6AFB-D3FB-D3A7-B3A251D5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B74A26B-798B-E9C8-C485-60B4B5C65A3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5EFEBA-A33C-B910-F5FE-18DDD684480D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97C8BC-4805-015B-A479-88BA1DD30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5175" y="1651255"/>
            <a:ext cx="7552249" cy="500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9A4F91-F48A-4970-8ED4-6CD9EF3AE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246" y="3871510"/>
            <a:ext cx="8413820" cy="946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8B60C7F-CE0A-291D-24C0-AF9A7CDF67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79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35208-EC5B-BFAB-E9D1-980DD8009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479AE2E-36AC-E2FA-8C88-C64CA98C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2CC46-A45E-85E9-5860-475ADE97663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5FF192-9BE9-80C4-3B4F-996DD2B7D4C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032711C-788D-538E-9EC6-AA0705B44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B14A20C-9E86-AA3A-8697-80802178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3C1A3C8F-F269-2E24-7310-CE6E6C63D00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1AAFD8-6383-3BD7-1B1F-37EF5926BF0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C11EF5-2270-68C1-48EE-80592706B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7454" y="1651255"/>
            <a:ext cx="7544167" cy="5005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7C2FE-EC2C-0D2B-7A40-21712C94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537" y="3593111"/>
            <a:ext cx="7544167" cy="2652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CE5B012-92D8-EB91-8ECC-6C76993371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8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A1B5-55B3-3ECA-0705-B35FECD9C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D6B415-AEF8-6358-2E77-B1A07FC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18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1E894-BC57-BD9D-9620-EC7C89043D1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134BBC-5BAE-6E4C-439C-060391EDD71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3029CE7B-1853-601C-9A3E-BFE2BBFE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1AF30BD-AF08-5E62-0895-07F7A4B26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9C1301F-ED94-E95D-9770-257AF13BC59C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8C77A8-86E8-A44E-8B63-2EA2CC26D03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309087-694A-3CAE-1A6F-8D00C6322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7387" y="1651255"/>
            <a:ext cx="7544084" cy="500577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620E6C-3C7A-00AD-093A-694F91326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79" y="3552453"/>
            <a:ext cx="7626803" cy="2778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1AD350AB-975B-1734-C574-604D6A2743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BA5A2-E014-E58B-FA29-78141EE2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76493A7-86E0-EAB5-FAAF-81D3A91A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5.3.1 Structural Placement of </a:t>
            </a:r>
            <a:r>
              <a:rPr lang="en-US" altLang="zh-CN" sz="2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19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1E730-58F8-643B-4BEB-52C8A77742D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98E103-408C-F6F4-2FB2-8058F1AF8E6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3EC1349-FD50-7AD5-002A-64B25F4D8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FE154DB-EA04-FE0F-4E88-0933C17E8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A951254-895C-1B55-CC38-E204F0973D6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745484-BDBB-3FBD-603D-C305CB3F938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4C12182-8D6E-6B72-0768-3D05D0F13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8430" y="1651255"/>
            <a:ext cx="7639478" cy="5090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B60322-7FE2-3BF4-0211-569D40AAE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001" y="3604482"/>
            <a:ext cx="7710435" cy="27995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610BAA2E-8704-15E2-B099-BDA390F9C5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1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83" y="1389359"/>
            <a:ext cx="5237791" cy="516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F16470-538F-3627-E500-ACC448BF0C5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13864-DB98-7254-D06E-0580FF868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CBCA5F-81AF-BD01-8F91-205B719F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5.3.2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Traceability</a:t>
            </a: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 of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Attributes – Figure 20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6A7B8-A849-CBE8-F6A4-6A71424F673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002969-031C-1130-6E75-1A1A96F142CD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044458F-D5F3-BBA5-E373-69861EAB5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4E8C8EC-56AE-0DC0-9CAC-05B9CDB1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83D1230-CFEB-4180-B507-B6141F2942D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8362B4-154F-B6DB-5DFF-D5722D3F6F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80353C-73BA-E309-B636-E033FACD1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6204" y="1704181"/>
            <a:ext cx="8075597" cy="495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BD1D30-F5C6-B49C-8ECC-5689EBAED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284" y="2103978"/>
            <a:ext cx="3461512" cy="3893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BCE6F3E6-453E-CAFA-EE2F-01367AB385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43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65DA-D3BF-0C97-C98B-D964C468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10E688E-D735-9C58-62D1-55D7AF4A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5.4 Meaning –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21: Apply Attribute </a:t>
            </a:r>
            <a:r>
              <a:rPr lang="en-US" altLang="zh-CN" sz="2400" b="1" dirty="0" err="1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Matrics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85B3-3271-00F7-4214-DDBE99049BD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B8B1BD-FFD9-5B56-5D1E-6760A445E8B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CD2D074-5D15-D28B-8CD5-E5C805450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26FC47F9-B398-F849-F3A0-93A3F606F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FD5BC1E-8651-B061-51E0-A2A4B3EA44F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068779-04D0-ED15-798D-08FC0219138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D10876-6F57-AE12-D010-75AB9A00D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3943" y="1704181"/>
            <a:ext cx="7471703" cy="497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40E547-EB3F-176F-F113-BCA728462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449" y="3837271"/>
            <a:ext cx="6392167" cy="233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BEC52C0-BDD6-3AA3-675E-CBE142F16D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7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69B9F-1294-B128-0AFE-36E988306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01FE6B-78AB-07D3-DC6D-E8CD76E6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5.4 Meaning –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22: Externalize Metrics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5FCA72-8D68-6029-B975-6DB65FB3F91F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B7B69-630A-7761-2EF7-308EA90C49E5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7C6EA9-CAF6-67EB-19F8-637CB1C56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9A7A4CF-0B54-D1E3-3F4B-03A16D23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ECB58CB9-425D-D526-C635-76E820B9EFB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868AB-CA06-8A30-3B2B-225A257B7A5A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F63524-AF83-BBD2-05BE-8A9726286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9801" y="1704181"/>
            <a:ext cx="6934366" cy="499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8C569-986A-41DA-F265-2E781E8D1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921" y="3411669"/>
            <a:ext cx="5944078" cy="2641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E6A2FD64-1211-F697-B092-F30714B505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1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CE17-3749-8CFC-3CB1-9331448D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28728D-C572-20EF-DC0B-A8C62349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5.5 Impact, Threat, Vulnerability, and Risk – Table 13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CE1A63-712C-691D-DEB0-7D481579A20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C54460-0A4B-A604-D848-4CB7AE3CCB8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0ED1C32-2F57-D5B4-1371-448CC56E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FD35A1-2DE1-88B7-44D1-66C81FB8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C80E2ED-A14B-B4D1-7FA1-C0A2FC07B0E0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86148D-9035-B8E3-E996-63A1F1A324C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57FD33-62E4-7336-82EB-FBDA275BA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8218" y="1651255"/>
            <a:ext cx="7482442" cy="5020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8D8265-12C2-8FF8-11DF-FFF09F0CB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720" y="2020865"/>
            <a:ext cx="4129908" cy="3222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A84A91-7AEC-6674-0075-6C06FB875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926" y="5206156"/>
            <a:ext cx="4120202" cy="96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2" descr="Json Icon Png #2421 - Free Icons Library">
            <a:extLst>
              <a:ext uri="{FF2B5EF4-FFF2-40B4-BE49-F238E27FC236}">
                <a16:creationId xmlns:a16="http://schemas.microsoft.com/office/drawing/2014/main" id="{426E68DD-2140-34AA-8DEC-02EBAFD5F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4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049A1-4A1A-5A06-A0A2-74EA26BEA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6C532C-5465-A468-BBCF-717978DD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5.6 Controls: Objectives, Requirements, &amp; Measures: Fig23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3A0AA-1A12-1A3E-81F1-AB7F0F4A710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5CD8BA-F56B-0CAA-D9E0-30EC793AF26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01564D6-FE74-6E75-2951-BDB6DEF68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0A03D03-3FEC-3D9E-8588-74E74575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8A0ACEF-BA0A-5DC6-988C-3D568D8A4CB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36D90-CE16-FEA2-5776-8A4851D38A02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2B85E2-D4EA-F561-3F79-CE2E3900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9061" y="1651256"/>
            <a:ext cx="8074971" cy="504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D39359-AC0E-8F89-FB11-2AE08DB80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177" y="3839633"/>
            <a:ext cx="5734299" cy="20997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CAD5091-38AE-DD52-E992-499492E45C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15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CB8F9-91FD-543C-175A-C46D46EFD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3095CB0-99AB-7A48-5494-5CB27243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5.6 Controls: Objectives, Requirements, &amp; Measures: Fig24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6DA7C-6E4D-F617-5C3C-DA95B7D4F08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2CB3F8-3EB9-CB2F-E26D-9E4B6780157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427A684-99EA-F455-1AE3-44C3CE8E2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2E260D3B-3407-5F6F-2DD2-0BA0E94F1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9038641E-A83F-0592-3792-FA18F1D9CD7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24E66C-94F4-89AF-8B43-A9D343B7F00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27C2F48-6E2A-2E79-4D96-7D6E4FD94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9529" y="1704181"/>
            <a:ext cx="7850138" cy="491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39A292-368B-74F6-0F72-EE44A5D63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62" y="4611604"/>
            <a:ext cx="6575120" cy="1310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9AE569B-874D-8E41-B29A-C15680B5E4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4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47EB8-DDDB-E3F1-941D-65DB4EB1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3411A09-3295-C07A-09D5-E5A0C39F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5.7 Multi-Tiered Security – Table 14: Control Elem. Prop.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2C475-CA40-0540-D05A-A48907496DB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F1A296-BCC8-80D4-C9D7-DC9F40646DF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207ED86-CDD3-5620-9F59-57233B3EF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F6D3FD0-1E4C-9D35-A60A-FB2A10C3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895564D-8045-98F1-8640-70A9D45284BE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F21F725-890B-3BD0-CC4A-6E13D0CF452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A1B66-A1C0-7234-5303-BFE8BDFD1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61457" y="1741709"/>
            <a:ext cx="6957509" cy="482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5A2D85-7503-FFE0-602C-0D99B01F1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391" y="3970867"/>
            <a:ext cx="4623200" cy="2761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" descr="Json Icon Png #2421 - Free Icons Library">
            <a:extLst>
              <a:ext uri="{FF2B5EF4-FFF2-40B4-BE49-F238E27FC236}">
                <a16:creationId xmlns:a16="http://schemas.microsoft.com/office/drawing/2014/main" id="{39B80165-EF7D-0A8A-885C-234BE114D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A1E9C-BF0F-C6F8-FEC3-27C7B3F6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8D7EC91-2459-4F7F-D50D-073C4AF0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5.7 Multi-Tiered Security – Figure 25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EB279-0FE6-CE4D-793D-01020AA77748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990451-D786-121B-D511-56C9F85DEBD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9DDC7C56-C12C-6FAB-7315-A96E6432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AFA03C6-95C5-0B09-0210-8F186CF5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51FF7BC-7613-8C8E-64B3-2CFD0D4EB00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334DE8-A697-AA40-98D4-7E0F75580BE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E845B6E-AB65-94E4-EBD8-6BCBB914A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2731" y="1704180"/>
            <a:ext cx="7221936" cy="5081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F2ED2-D235-D199-8B98-DF3C3A309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067" y="4210628"/>
            <a:ext cx="6239416" cy="2445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976ED706-6C68-DB04-D365-D890687F98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53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55B43-51A4-509E-89D0-5F0E51666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ECDD814-7136-59F6-A780-507EA96F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5.8 Regulations and Standards – Figure 26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DFB4D-0924-6236-35D2-688BD060511A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8B6131-5959-A4F1-E6A9-F8F1D7EC6D1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E5A563F-040A-E0C1-7DCA-463D2294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497B4B-B97E-4619-9229-2A12C77F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39E97A38-F7ED-59DC-079D-FA55645107AE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BDE314-A1D3-59FB-2A57-8AC739E32310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CE96295-2501-729B-5F1B-FCB811D3A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2203" y="1651256"/>
            <a:ext cx="7359830" cy="4979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155566-4DF0-6E26-4A10-D80E9CFB8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872" y="4250265"/>
            <a:ext cx="6529896" cy="2102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A33F3397-A2B0-DFA0-3055-2AD48690C6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53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76E8-480F-9A69-16C0-08DE808A2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1BD2660-0C60-26DD-33BF-C139D809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5.8 Regulations and Standards – Table 15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C5C18-D39B-AEA4-FFD5-9743097D27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EE00F-F895-CD4B-CAAD-E3A8421C573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F644AE6-1F97-E6EB-1EE4-851B5DE79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D025298-72AF-D79A-01EE-70DD4B4C4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8664B9B-D73A-1787-FD1A-DF5296B9363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635B61-94B7-0E00-2BEE-29CB5EB5D1D0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B0F34B3-4BE5-BC3F-3DBC-B2D15E72E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5135" y="1704181"/>
            <a:ext cx="7487698" cy="4977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F7C25-23EE-53FF-A927-58B0FA7FB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112" y="4057795"/>
            <a:ext cx="5699753" cy="2624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2" descr="Json Icon Png #2421 - Free Icons Library">
            <a:extLst>
              <a:ext uri="{FF2B5EF4-FFF2-40B4-BE49-F238E27FC236}">
                <a16:creationId xmlns:a16="http://schemas.microsoft.com/office/drawing/2014/main" id="{8F1F9EE0-CE4D-408B-0F98-D5B5D4CF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858244" cy="495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7890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3600C-A1CC-EB92-1D52-FDC8F474C7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3" name="Picture 2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2B0D149-648D-004A-9539-12745F1640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1E80F-7C8C-8EE5-0313-56D8DB5A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5CDA998-E582-CAD0-410E-736B37F1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5.9 Articles, Mandates, and Compliance Objects – Fig 27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FD16F-C326-6D65-B6A8-DB88A3C6705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11B9B-FACC-14ED-C754-14287776BA3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97B6D2B-F06D-50E8-4231-097D1996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48F5CE9-2735-D2C5-C55A-9580E761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34F2AEB-3162-E616-4029-FFABFE58AE45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BD7A389-E4DC-BA9D-013F-04FD022596AF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6E4D463-9C7C-FF3A-78D5-D69DBF334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5133" y="1704181"/>
            <a:ext cx="7876434" cy="492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8ED0A-79AD-8FEF-0B6E-3BAD8F5C5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33" y="4682593"/>
            <a:ext cx="6758065" cy="1887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C0A4AD50-E737-2091-E6AC-555870367C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73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6BFEE-2A51-9BED-0A55-AF47D837A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B41AA9E-3547-66B8-3E74-88E4415E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5.9 Articles, Mandates, and Compliance Objects – Tab 16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39D02-6420-4E80-C055-F65392DC3FC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43CB42-9676-32D7-FCF1-507AD810A5B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C7FB0AFC-A0CA-4D0D-A150-D67513620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43382A16-EB03-2AF5-0D14-77BAEF2D3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1477794C-8C59-0BD9-9263-012E010B4F1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5BB9A9-E90A-7ACB-4885-A154EE921DC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305897-ED86-DCC9-889C-77EFEA427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473" y="1704181"/>
            <a:ext cx="8058227" cy="5019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016D4-BF6D-C940-269A-FF6F38E3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747" y="2325849"/>
            <a:ext cx="3966530" cy="4011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2" descr="Json Icon Png #2421 - Free Icons Library">
            <a:extLst>
              <a:ext uri="{FF2B5EF4-FFF2-40B4-BE49-F238E27FC236}">
                <a16:creationId xmlns:a16="http://schemas.microsoft.com/office/drawing/2014/main" id="{4BD34D67-006D-C0A3-0F62-C7D17042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" y="5630334"/>
            <a:ext cx="432858" cy="4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CA774-C679-0596-1DE9-51499AB0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FB0DBC4-474A-7D70-77E9-53435376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5.10 Control Mechanisms – Figure 28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2BF3D-5191-3661-603E-A883106E143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7012AA-8D8E-9266-CC5A-FFD95332F98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788A73A-7B72-D561-F4DA-84E8DF00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8130381-8EED-93F2-F2D4-B6A92D438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5683EF79-BE79-6111-FF0C-AE8CE3D7D36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F6C687-5B42-B762-8832-7829C72C0753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452331-C2FA-4EE8-26BE-4CDEE90A1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7200" y="1741709"/>
            <a:ext cx="7138999" cy="4909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31F844-AE0A-28CF-8E2D-DF793419E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8966" y="4803450"/>
            <a:ext cx="6708353" cy="1343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CECDC8B2-2CAF-B784-F561-D5ECF7BF2D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0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6CAE-B97E-AC21-8F58-B8341DF9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77ED749-66AB-0B42-5465-1783C016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5.10 Control Mechanisms – Table 17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454B5-C6D3-29F0-AEE9-FD44E6C111B7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027C05-3A61-3C2F-E128-3F178C703C58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13D85AC-CB5D-C621-A2DF-F0766C41F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865BF9B-E7F8-D1D3-200A-09C319687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13EF971C-C1E8-E688-FE2F-EA07FD891837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B9370C-AE86-1441-B4AB-89F6F40C9D9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6BCB2E-5B34-62A5-22B2-410651B9D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6246" y="1704180"/>
            <a:ext cx="7214187" cy="496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401EBF-608B-35A8-5731-A271A9A84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733" y="2165884"/>
            <a:ext cx="5842494" cy="2012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Json Icon Png #2421 - Free Icons Library">
            <a:extLst>
              <a:ext uri="{FF2B5EF4-FFF2-40B4-BE49-F238E27FC236}">
                <a16:creationId xmlns:a16="http://schemas.microsoft.com/office/drawing/2014/main" id="{96662A7F-1722-93A1-CA01-5BA377E3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" y="5630333"/>
            <a:ext cx="525767" cy="525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58081-B467-6688-0D7C-BF510698A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E1877D0-4CFC-90BB-8DE5-6C08D19E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05 The Motivation Aspect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5.11 Trust – Table 18: Trust Profile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0C633-159F-B9E1-F0A2-47C02EDF256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60F942-1CBA-6B16-BDA4-540BB8888CA6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3944B486-D157-1FD2-D332-5BF424AF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CC22379-D39D-32E2-13DA-BDFE33941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9AA96B2-862D-EED9-B5B3-7E0B79BD2C9F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96ADB7-7A3D-AC9F-72BE-3E454203D74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641355F-7CC0-6C8B-B5DC-38485ABB9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5639" y="1704180"/>
            <a:ext cx="6709194" cy="4912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A9695B-4519-6E74-3D36-5D1FDF9A8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588933"/>
            <a:ext cx="5740400" cy="198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72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C0D74-191A-5296-B7D9-209156248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7FA2B66-9BD8-E831-555F-2BED4BDB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Table 19: SASBA Contextual Architecture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7D1F0-CA2A-4480-8CE0-76F446584B4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F21F3-F031-7057-825F-0CFB7F70F87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FFE1A4C-74DB-E72F-83AB-71629F6C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367D0735-EE79-C080-8EED-CE521206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C456A94-F1B1-327E-B662-03B3889D1E8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2353A0-8F70-F1DB-9290-AB651739524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FF21C2-D844-22AB-2819-FF2AB2320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3996" y="1741709"/>
            <a:ext cx="9615997" cy="479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EC6AE5-5284-D6AE-23AB-CC79CC48B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299" y="4619820"/>
            <a:ext cx="3669247" cy="2115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3BA347-221C-1C9F-573D-481449886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" y="5626099"/>
            <a:ext cx="454025" cy="4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9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B8B8-3CD6-361B-582A-25FB655D4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368CFA-92D6-D63F-8665-0933FFCB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29: Dev. And Maintain Contextual Sec. Archi.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EDE58-5969-6278-09B3-85F4FEF4BA9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FBF0BF-1CB2-0666-F786-82DBE14A5677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584A6022-B50C-BD75-4CC6-CF674B56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D76BF39-0ED1-91B1-A185-576A97E15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B9A6BB3-844E-2FCF-DB0C-2D0EDF9DF7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351AFC-CA46-C6F7-E687-23A8579E345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26EF70-12AD-7167-A73F-A628E0868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499" y="1704181"/>
            <a:ext cx="9744780" cy="495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EB5E7-3BBF-BD99-A6C9-F80ECFF2F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797" y="3344333"/>
            <a:ext cx="4481126" cy="3217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CB2E1ED-7CDC-5582-5D4C-B004EC1C05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0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B3FBF-0ED2-95E8-9DB7-8CB7C38C0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E06C05F-9319-5256-477C-0198A819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Table 20: Contextual Elements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1F5304-76B3-22AA-866D-F3F956BFD28E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BE9293-164B-18EB-23AD-3997003F286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D926DAF9-FB10-022A-9EEF-1B58F261F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F26E7BC7-2B57-1861-8139-61DCCC8B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8335B581-D785-37F0-0D49-7E5D4955DEBD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4F0463-4762-A865-9A31-C48E9114213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C1A9080-D694-BBF8-1BDD-136237E17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92811" y="1709593"/>
            <a:ext cx="9239700" cy="494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B6B3B-067A-008B-933D-C11570758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2718" y="4150157"/>
            <a:ext cx="3201929" cy="2506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D408B9-3323-FD0F-1C16-73C7AFCBE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" y="5626099"/>
            <a:ext cx="454025" cy="4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81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5612D-0414-B647-0B10-4D682BA8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EB65880-88FD-CB4C-7DE3-83D7C00F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6.1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Assets – 6.1.1 Cap &amp; VS - Table 21, Figure 30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1CDA7-6E4C-6B0E-599D-93FA2F61790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751CA1-22DE-9F95-DAF5-C9F01C0ABF2E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E9B5E09-BCC9-83DB-CCAE-F477EF0F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4E7A001-23BD-40CE-1447-2CC938B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9C5F34BB-195B-D972-CBFF-7D8ED456A26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224B91-3FA2-E08E-0CAC-95128896F0F4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343172-5468-D9D1-7A1D-BD17DEF4B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1066" y="1741709"/>
            <a:ext cx="10829111" cy="467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85095C2C-D997-25C7-4073-DED059B66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" y="5529699"/>
            <a:ext cx="523782" cy="52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3FD33B-DE51-886E-40A6-884B2CFD2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665" y="4662545"/>
            <a:ext cx="5308080" cy="1815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41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AB83-4FF7-E886-7E91-B067FDA64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92A5ED6-2E32-4171-7F5D-F87CFB84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06 Modeling Contextual Security Archi.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6.1 </a:t>
            </a:r>
            <a:r>
              <a:rPr lang="en-US" altLang="zh-CN" sz="24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Business Assets – 6.1.2 Biz Objects - Table 22</a:t>
            </a:r>
            <a:endParaRPr lang="en-US" sz="20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2F8D8-FF1D-A4E4-6912-2A54D5D963E2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8F58A-1FF5-E614-6DE1-BFDA922B0130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87ED708-605A-63A0-B0E4-C43338AD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AE9FB951-C381-BB76-80E4-1DB339FD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19A4782-A965-924F-68C5-E39811D7CB2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ED7DB8-F973-EEED-AD82-2FB3010A6728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41939F0-E165-D7A4-17C7-01756F0AF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2557" y="1683846"/>
            <a:ext cx="11246885" cy="4830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Json Icon Png #2421 - Free Icons Library">
            <a:extLst>
              <a:ext uri="{FF2B5EF4-FFF2-40B4-BE49-F238E27FC236}">
                <a16:creationId xmlns:a16="http://schemas.microsoft.com/office/drawing/2014/main" id="{682E0826-08FD-9A42-55B3-EA43B3B2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" y="5630333"/>
            <a:ext cx="525767" cy="525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284CCE-B382-98FC-28B4-71E73B48D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411" y="3186056"/>
            <a:ext cx="3187304" cy="3451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2799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" y="1747762"/>
            <a:ext cx="6188473" cy="456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34439-7A7C-2695-8DEF-E9811505A39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944016"/>
              </p:ext>
            </p:extLst>
          </p:nvPr>
        </p:nvGraphicFramePr>
        <p:xfrm>
          <a:off x="5535130" y="2099419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935392"/>
            <a:ext cx="9419531" cy="446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B2F3D5-1C04-85AB-6155-14A7D719D0D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AF7D6-B959-DCFA-8FE6-989CCABC6FC0}"/>
              </a:ext>
            </a:extLst>
          </p:cNvPr>
          <p:cNvSpPr/>
          <p:nvPr/>
        </p:nvSpPr>
        <p:spPr>
          <a:xfrm rot="20006388">
            <a:off x="6554666" y="4279639"/>
            <a:ext cx="5575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Security Overlay</a:t>
            </a:r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7F0B-80D8-6502-FD3C-D37CD73A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6FAFDE-D6F0-9E9F-7F81-01BD689E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3.1 Core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9FDF6-7563-E3E7-23F1-3ADD2572505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F6DDC-78E8-7876-668F-76268FA7F9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75C45D4-92F5-F123-7505-A2C2AC27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19BB282B-D3EA-CF1B-6DFD-B1EFF2C0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571057A-F7C8-8C3C-D414-2BBACF1E95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DD8533-0EB1-3ADA-2E20-B2BDDBA83C1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F4D92-235D-44E5-4DFE-44A28C7A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79" y="1741709"/>
            <a:ext cx="5054321" cy="496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CF9E-D4CF-C25E-E01E-BC789F207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697" y="1987550"/>
            <a:ext cx="6777224" cy="4469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8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4D85-C5C7-0654-95E8-60001917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8186CF-7A83-22A9-F0EE-201FC466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3.2 Core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C6AA-8595-0F80-282E-494387DB254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5F98E-7176-5D36-BD43-E7C8BBF4A38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DE22239-5859-D070-551E-0B698085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729BDB-6A72-394E-FED7-B0C63FC6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D30C0D-A054-069C-EE50-2E29C335274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8CA8B-C7B3-3704-814E-239EA4CF007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859BA1-32C1-CD2C-6E19-63D7F9C6B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745" y="1704180"/>
            <a:ext cx="5009023" cy="491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A7AE1-B7E7-6977-3EF0-5B7CFDB3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9" y="2165885"/>
            <a:ext cx="6392167" cy="435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32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143B-076E-F80B-6081-4CBBE904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E82A80D-123B-A70D-8AF5-5A15DA3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3.3 Extension Layers and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A73D6-B213-50A5-33D9-76CF90FD11D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6799E-6706-4EE8-15A6-D41DCD1C9C0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B1E42038-F668-3601-AA44-317DEE07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16DA01F-E351-542D-FBF9-33E7DDA6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FFFF070-ED61-29D6-AF9D-B3DAD6625F4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505F27-2933-B31E-4905-527DDB0EA7A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0EB648-68AB-FE81-689E-84EF353AF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95" y="1726640"/>
            <a:ext cx="5929099" cy="493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88AA94-E8B7-51B2-B8BE-907B070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38" y="2775875"/>
            <a:ext cx="6123973" cy="387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0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16603</TotalTime>
  <Words>1233</Words>
  <Application>Microsoft Office PowerPoint</Application>
  <PresentationFormat>Widescreen</PresentationFormat>
  <Paragraphs>224</Paragraphs>
  <Slides>53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Microsoft GothicNeo</vt:lpstr>
      <vt:lpstr>Amasis MT Pro Black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03 An Introduction to ArchiMate Language 3.1 Core Elements</vt:lpstr>
      <vt:lpstr>03 An Introduction to ArchiMate Language 3.2 Core Relationships</vt:lpstr>
      <vt:lpstr>03 An Introduction to ArchiMate Language 3.3 Extension Layers and Elements</vt:lpstr>
      <vt:lpstr>03 An Introduction to ArchiMate Language 3.4 ArchiMate Language Customization</vt:lpstr>
      <vt:lpstr>03 An Introduction to ArchiMate Language 3.5 The ArchiMate Full Framework</vt:lpstr>
      <vt:lpstr>04 Aligning SABSA and ArchiMate 4.1 Intro to the Security Overlay</vt:lpstr>
      <vt:lpstr>04 Aligning SABSA and ArchiMate 4.2 An Overview of the Task</vt:lpstr>
      <vt:lpstr>04 Aligning SABSA and ArchiMate 4.3 Risk &amp; Security Modeling – Figure 6</vt:lpstr>
      <vt:lpstr>04 Aligning SABSA and ArchiMate 4.3 Risk &amp; Security Modeling – Figure 7</vt:lpstr>
      <vt:lpstr>04 Aligning SABSA and ArchiMate 4.3 Risk &amp; Security Modeling – Figure 8</vt:lpstr>
      <vt:lpstr>04 Aligning SABSA and ArchiMate 4.3 Risk &amp; Security Modeling – Figure 9</vt:lpstr>
      <vt:lpstr>04 Aligning SABSA and ArchiMate 4.4 Basic Element and Relationships</vt:lpstr>
      <vt:lpstr>05 The Motivation Aspect </vt:lpstr>
      <vt:lpstr>05 The Motivation Aspect 5.1 Value &amp; Loss – Figure 11</vt:lpstr>
      <vt:lpstr>05 The Motivation Aspect 5.1 Value &amp; Loss – Table 10: Schema</vt:lpstr>
      <vt:lpstr>05 The Motivation Aspect 5.2 Value Chain – Figure 12</vt:lpstr>
      <vt:lpstr>05 The Motivation Aspect 5.2 Value Chain – Table 11: Properties</vt:lpstr>
      <vt:lpstr>05 The Motivation Aspect 5.3 SABSA Business Attributes – Figure 13</vt:lpstr>
      <vt:lpstr>05 The Motivation Aspect 5.3 SABSA Business Attributes – Table 12</vt:lpstr>
      <vt:lpstr>05 The Motivation Aspect 5.3.1 Structural Placement of Business Attributes – Figure 16</vt:lpstr>
      <vt:lpstr>05 The Motivation Aspect 5.3.1 Structural Placement of Business Attributes – Figure 17</vt:lpstr>
      <vt:lpstr>05 The Motivation Aspect 5.3.1 Structural Placement of Business Attributes – Figure 18</vt:lpstr>
      <vt:lpstr>05 The Motivation Aspect 5.3.1 Structural Placement of Business Attributes – Figure 19</vt:lpstr>
      <vt:lpstr>05 The Motivation Aspect 5.3.2 Traceability of Business Attributes – Figure 20</vt:lpstr>
      <vt:lpstr>05 The Motivation Aspect 5.4 Meaning – Figure 21: Apply Attribute Matrics</vt:lpstr>
      <vt:lpstr>05 The Motivation Aspect 5.4 Meaning – Figure 22: Externalize Metrics</vt:lpstr>
      <vt:lpstr>05 The Motivation Aspect 5.5 Impact, Threat, Vulnerability, and Risk – Table 13</vt:lpstr>
      <vt:lpstr>05 The Motivation Aspect 5.6 Controls: Objectives, Requirements, &amp; Measures: Fig23</vt:lpstr>
      <vt:lpstr>05 The Motivation Aspect 5.6 Controls: Objectives, Requirements, &amp; Measures: Fig24</vt:lpstr>
      <vt:lpstr>05 The Motivation Aspect 5.7 Multi-Tiered Security – Table 14: Control Elem. Prop.</vt:lpstr>
      <vt:lpstr>05 The Motivation Aspect 5.7 Multi-Tiered Security – Figure 25</vt:lpstr>
      <vt:lpstr>05 The Motivation Aspect 5.8 Regulations and Standards – Figure 26</vt:lpstr>
      <vt:lpstr>05 The Motivation Aspect 5.8 Regulations and Standards – Table 15</vt:lpstr>
      <vt:lpstr>05 The Motivation Aspect 5.9 Articles, Mandates, and Compliance Objects – Fig 27</vt:lpstr>
      <vt:lpstr>05 The Motivation Aspect 5.9 Articles, Mandates, and Compliance Objects – Tab 16</vt:lpstr>
      <vt:lpstr>05 The Motivation Aspect 5.10 Control Mechanisms – Figure 28</vt:lpstr>
      <vt:lpstr>05 The Motivation Aspect 5.10 Control Mechanisms – Table 17</vt:lpstr>
      <vt:lpstr>05 The Motivation Aspect 5.11 Trust – Table 18: Trust Profile</vt:lpstr>
      <vt:lpstr>06 Modeling Contextual Security Archi. Table 19: SASBA Contextual Architecture</vt:lpstr>
      <vt:lpstr>06 Modeling Contextual Security Archi. Figure 29: Dev. And Maintain Contextual Sec. Archi.</vt:lpstr>
      <vt:lpstr>06 Modeling Contextual Security Archi. Table 20: Contextual Elements</vt:lpstr>
      <vt:lpstr>06 Modeling Contextual Security Archi. 6.1 Business Assets – 6.1.1 Cap &amp; VS - Table 21, Figure 30</vt:lpstr>
      <vt:lpstr>06 Modeling Contextual Security Archi. 6.1 Business Assets – 6.1.2 Biz Objects - Table 22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68</cp:revision>
  <dcterms:created xsi:type="dcterms:W3CDTF">2025-05-20T02:20:27Z</dcterms:created>
  <dcterms:modified xsi:type="dcterms:W3CDTF">2025-06-14T08:00:53Z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